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6" r:id="rId5"/>
    <p:sldId id="273" r:id="rId6"/>
    <p:sldId id="274" r:id="rId7"/>
    <p:sldId id="281" r:id="rId8"/>
    <p:sldId id="275" r:id="rId9"/>
    <p:sldId id="276" r:id="rId10"/>
    <p:sldId id="277" r:id="rId11"/>
    <p:sldId id="278" r:id="rId12"/>
    <p:sldId id="279" r:id="rId13"/>
    <p:sldId id="280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3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5254" autoAdjust="0"/>
  </p:normalViewPr>
  <p:slideViewPr>
    <p:cSldViewPr snapToGrid="0">
      <p:cViewPr varScale="1">
        <p:scale>
          <a:sx n="91" d="100"/>
          <a:sy n="91" d="100"/>
        </p:scale>
        <p:origin x="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985BDE-191D-4F1E-A994-B7531EFC903D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5BCAC-79B0-4E7E-8E7D-D543C4FF2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681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75BCAC-79B0-4E7E-8E7D-D543C4FF250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120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593FA-969C-6E2D-C083-098003B46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B16E60-5E7A-FE75-9DF9-6BFDA453DF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821D8F-7AA7-1461-97FC-A373BE61A2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>
              <a:spcBef>
                <a:spcPts val="400"/>
              </a:spcBef>
              <a:buFont typeface="Arial" panose="020B0604020202020204" pitchFamily="34" charset="0"/>
              <a:buChar char="•"/>
            </a:pPr>
            <a:endParaRPr lang="en-US" sz="1200" b="0" i="0" u="none" strike="noStrike" dirty="0">
              <a:solidFill>
                <a:srgbClr val="0C234B"/>
              </a:solidFill>
              <a:effectLst/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D67B43-8159-E44D-17C3-E9A688638F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75BCAC-79B0-4E7E-8E7D-D543C4FF250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33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59112-F430-2848-5FBD-96A532540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B712A8-0643-37E5-2E28-6BAE4F33EA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2CACD5-4BAF-C424-D7DF-89A39DBB6B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en-US" sz="1200" b="0" i="0" u="none" strike="noStrike" dirty="0">
                <a:solidFill>
                  <a:srgbClr val="0C234B"/>
                </a:solidFill>
                <a:effectLst/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 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BAAE07-6492-5122-24C9-E840BCE960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75BCAC-79B0-4E7E-8E7D-D543C4FF250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721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DC282-82F7-5C7D-480F-805793E6F6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AFC857-2287-A1FD-CE05-CB59329272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7FFFE1-3494-1C46-3CBE-DD6B35049F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C234B"/>
                </a:solidFill>
                <a:effectLst/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BCCA14-555A-2A46-5161-0AAE22ED50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75BCAC-79B0-4E7E-8E7D-D543C4FF250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242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18130-FF77-6B7C-E8DD-5F1ADE6E9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B8EBED-377E-56C7-E557-14647537A5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EBA67C-A903-C126-6C39-58899830B7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>
              <a:spcBef>
                <a:spcPts val="400"/>
              </a:spcBef>
              <a:buFont typeface="Arial" panose="020B0604020202020204" pitchFamily="34" charset="0"/>
              <a:buNone/>
            </a:pPr>
            <a:endParaRPr lang="en-US" sz="1200" b="0" i="0" u="none" strike="noStrike" dirty="0">
              <a:solidFill>
                <a:srgbClr val="0C234B"/>
              </a:solidFill>
              <a:effectLst/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806FC8-FE28-23C0-971A-EADC5889DF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75BCAC-79B0-4E7E-8E7D-D543C4FF250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850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85BCF-DB04-6B74-E455-3DD2B42DB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3BF800-2C06-636E-AC8D-52FA288CAB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8BEF5E-3242-446F-017D-A8E8670396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200" b="0" i="0" u="none" strike="noStrike" dirty="0">
                <a:solidFill>
                  <a:srgbClr val="0C234B"/>
                </a:solidFill>
                <a:effectLst/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H</a:t>
            </a:r>
          </a:p>
          <a:p>
            <a:pPr rtl="0" fontAlgn="base">
              <a:spcBef>
                <a:spcPts val="400"/>
              </a:spcBef>
              <a:buFont typeface="Arial" panose="020B0604020202020204" pitchFamily="34" charset="0"/>
              <a:buChar char="•"/>
            </a:pPr>
            <a:endParaRPr lang="en-US" sz="1200" b="0" i="0" u="none" strike="noStrike" dirty="0">
              <a:solidFill>
                <a:srgbClr val="0C234B"/>
              </a:solidFill>
              <a:effectLst/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8EEFAA-9974-E7EB-B0CE-D13A29EAA2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75BCAC-79B0-4E7E-8E7D-D543C4FF250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3166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F9397-4DB3-8257-2FA0-1439FADBA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C7A1BD-BCFC-FCF5-3B41-4184B81D73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252421-0768-2D98-A741-780862CDD6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en-US" sz="1200" b="0" i="0" u="none" strike="noStrike" dirty="0">
                <a:solidFill>
                  <a:srgbClr val="0C234B"/>
                </a:solidFill>
                <a:effectLst/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H</a:t>
            </a:r>
          </a:p>
          <a:p>
            <a:pPr rtl="0" fontAlgn="base">
              <a:spcBef>
                <a:spcPts val="400"/>
              </a:spcBef>
              <a:buFont typeface="Arial" panose="020B0604020202020204" pitchFamily="34" charset="0"/>
              <a:buNone/>
            </a:pPr>
            <a:endParaRPr lang="en-US" sz="1200" b="0" i="0" u="none" strike="noStrike" dirty="0">
              <a:solidFill>
                <a:srgbClr val="0C234B"/>
              </a:solidFill>
              <a:effectLst/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2C4515-F3A3-18B1-4E93-DB67581306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75BCAC-79B0-4E7E-8E7D-D543C4FF250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6961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C0622-35EE-6082-7AE7-A63C374C4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07B874-D3F9-1333-7BA9-DDF1E7ADE7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6F35BF-7A4B-5AE9-A3FB-60C86C2B05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en-US" sz="1200" b="0" i="0" u="none" strike="noStrike" dirty="0">
                <a:solidFill>
                  <a:srgbClr val="0C234B"/>
                </a:solidFill>
                <a:effectLst/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H</a:t>
            </a:r>
          </a:p>
          <a:p>
            <a:pPr rtl="0" fontAlgn="base">
              <a:spcBef>
                <a:spcPts val="400"/>
              </a:spcBef>
              <a:buFont typeface="Arial" panose="020B0604020202020204" pitchFamily="34" charset="0"/>
              <a:buNone/>
            </a:pPr>
            <a:endParaRPr lang="en-US" sz="1200" b="0" i="0" u="none" strike="noStrike" dirty="0">
              <a:solidFill>
                <a:srgbClr val="0C234B"/>
              </a:solidFill>
              <a:effectLst/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3E29D-F2F9-18D1-9A35-2BB5BC4B39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75BCAC-79B0-4E7E-8E7D-D543C4FF250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2687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6BB15E-BA5B-497F-3EBB-8AD8A0AFB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8268EE-733A-28AA-01FA-BF7A36D722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7885A4-6BE1-2323-08BC-ACBEF7F5A9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en-US" sz="1200" b="0" i="0" u="none" strike="noStrike" dirty="0">
                <a:solidFill>
                  <a:srgbClr val="0C234B"/>
                </a:solidFill>
                <a:effectLst/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J</a:t>
            </a:r>
          </a:p>
          <a:p>
            <a:pPr rtl="0" fontAlgn="base">
              <a:spcBef>
                <a:spcPts val="400"/>
              </a:spcBef>
              <a:buFont typeface="Arial" panose="020B0604020202020204" pitchFamily="34" charset="0"/>
              <a:buNone/>
            </a:pPr>
            <a:endParaRPr lang="en-US" sz="1200" b="0" i="0" u="none" strike="noStrike" dirty="0">
              <a:solidFill>
                <a:srgbClr val="0C234B"/>
              </a:solidFill>
              <a:effectLst/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03D8AA-3DA4-EEFE-EF43-EFF80EB6F7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75BCAC-79B0-4E7E-8E7D-D543C4FF250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8531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D4BB5-A5B6-B78B-7C25-AEE8147C4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81A84C-CAA4-3B5D-C1E2-8BB156C197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1E7A56-3168-95AE-DC4B-5D076373F8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>
              <a:spcBef>
                <a:spcPts val="400"/>
              </a:spcBef>
              <a:buFont typeface="Arial" panose="020B0604020202020204" pitchFamily="34" charset="0"/>
              <a:buChar char="•"/>
            </a:pPr>
            <a:endParaRPr lang="en-US" sz="1200" b="0" i="0" u="none" strike="noStrike" dirty="0">
              <a:solidFill>
                <a:srgbClr val="0C234B"/>
              </a:solidFill>
              <a:effectLst/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7DC7EB-135F-F7D9-0853-3646C740D6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75BCAC-79B0-4E7E-8E7D-D543C4FF250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785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C044E-37FA-3ABC-2387-384B078C9F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80DF05-9AB0-B328-FF9F-9B6008106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762CF-B442-DED4-E61E-B95F2E028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C1F7B-02F9-47FC-AFC8-236B36A55057}" type="datetime1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12465B-9777-9FB3-734C-F8C5158BB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83C316-50D7-772E-3FFB-0CE3FB075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B80F0-FF2D-444D-B716-70EB5764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870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19CDF-4859-BB73-9A57-DD120F71F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EBC491-7959-6E6D-BB34-D29B5141FC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EA072-82C5-F283-BB0A-219597074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FD458-3DCC-4FE4-BC80-D206230206F1}" type="datetime1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10F56A-5F63-707D-E0FD-5D8857380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D3BAAA-BECD-9719-92CE-C27D6B6CB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B80F0-FF2D-444D-B716-70EB5764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671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228EFD-961B-6EA6-972C-AE05A81C8E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80D6CF-4392-4945-9E4A-BFD95234A5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B1505E-4697-AE85-BDF9-9B8EAC08D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E68A-1DEB-4A97-9A3E-ECAACC9FBC5E}" type="datetime1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EEF6AA-B79A-E95E-6E50-181E5A964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0C8EFF-5BE2-57F7-D16E-986061703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B80F0-FF2D-444D-B716-70EB5764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447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90EEA-A9A5-0CDF-39BD-1838840AA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8330D-9D30-ED37-7EF4-56773D2B8C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27ADE6-C869-E235-7732-219CE9C35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E7F10-FB05-4FD3-978C-D893A253F6BF}" type="datetime1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72D3DB-8A2D-8DF0-39C3-297438236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268D73-4A8E-C470-81C8-EBCDB65E9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B80F0-FF2D-444D-B716-70EB5764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20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69E9E-C7FE-F842-2B11-6B91E0BE8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4B1EBA-E58E-0CA3-B841-177EA6B6A8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68056D-0B13-FAC0-D311-5129EABC8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FF6E-584A-4219-89E3-0C3757F5D99D}" type="datetime1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1CC1F0-8C90-05BC-25B1-D74F54FE2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DB33F-824F-9E0C-F9A9-8FCC392CC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B80F0-FF2D-444D-B716-70EB5764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328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7D3A4-7687-27CB-AA74-AE022EF39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938B8C-20FE-7896-5704-896A9E0018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416010-2428-6809-DE34-68DD536D60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93AF77-A219-CE66-51DF-2681A9A85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F56DF-AEEB-4CDC-A1C9-AF0239E26B5D}" type="datetime1">
              <a:rPr lang="en-US" smtClean="0"/>
              <a:t>4/8/2026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0A8597-B1B2-7149-E669-740BE8CA0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AF5865-C9E5-6823-42DE-6A7A585DA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B80F0-FF2D-444D-B716-70EB5764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125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32423-E859-0429-E4AA-13E973B3A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1A1DF1-D13F-2AD4-9105-D6D81918BC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0ADF05-BDF1-A601-0C41-94F75D1E1C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CD3BE4-C851-FF03-2B06-D6EF2FD95F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CDB47B-75F2-1093-5B3A-FED0D16C85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EA884C-4A3F-1148-F3C0-3ABB20921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53AD0-48BB-4372-BE55-B37F7F6D8E1B}" type="datetime1">
              <a:rPr lang="en-US" smtClean="0"/>
              <a:t>4/8/2026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754B32-8055-1270-8EAC-97E6C4110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1B140C-EBEE-7AC4-C8C1-A9EE99CC8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B80F0-FF2D-444D-B716-70EB5764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21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851ED-024A-F097-81CD-A30AAC11C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52D615-2D04-AAB0-5EE1-388395C31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E33E8-DD37-4F17-B4FD-49097D295FDD}" type="datetime1">
              <a:rPr lang="en-US" smtClean="0"/>
              <a:t>4/8/2026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00759C-473E-D2F7-4C17-2DBB59A36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2D9DFB-0C8D-24FA-B2DC-AAE929572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B80F0-FF2D-444D-B716-70EB5764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985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A50A03-7A62-D7CC-3DF6-1DCF72240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925FD-4BC7-470F-931C-1A32DF30404A}" type="datetime1">
              <a:rPr lang="en-US" smtClean="0"/>
              <a:t>4/8/2026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E38598-1851-A56A-3AF2-26B0E4768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194CC2-A59E-6FBE-1725-780B49114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B80F0-FF2D-444D-B716-70EB5764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927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62529-8A7B-0DD4-1757-2C10AFCAC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A986B-135A-0780-EF28-3C3054DBD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26DB66-3651-2684-2D05-E2632246A4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DC59BF-C1DC-8B6A-FA35-0594AE504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D4E9C-1F9F-4B47-9279-90D5212CD806}" type="datetime1">
              <a:rPr lang="en-US" smtClean="0"/>
              <a:t>4/8/2026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C2DE3B-29DA-A9A4-0C93-EAB028C69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CFC05B-DA16-A6A1-1967-11FA55CA4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B80F0-FF2D-444D-B716-70EB5764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553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1EF81-8E3F-E4EC-74DE-B7B2101FA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9BD7DA-1237-4DE6-5CA9-305727198E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FD9296-3C48-7989-DE65-1F9A2F86CD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84628D-AD3D-843D-F228-B13DB1EBE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01B04-FDC1-4268-9D2F-2D3678D58832}" type="datetime1">
              <a:rPr lang="en-US" smtClean="0"/>
              <a:t>4/8/2026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BC1595-D7A9-1F9C-6C02-8CAFD94C8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346A12-0FD6-52FC-72C2-687203CD6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B80F0-FF2D-444D-B716-70EB5764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94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83F4FD-0E28-B7E6-06F0-9A1163130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B1337-EB19-EDA4-CFCF-2BB332756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DAC15-F6E9-FE05-321C-A19F124A5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8F943D-61DB-44A1-84F2-859A8DA34E86}" type="datetime1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B9DB77-1D40-41FE-31CB-0A578D6035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569540-A1B9-75DE-2E8C-DE258C9367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5B80F0-FF2D-444D-B716-70EB57649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685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hr--4YdJI4?start=110&amp;feature=oembed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58CE9-AEA3-2553-D110-ECBA2C56E8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2198" y="1122363"/>
            <a:ext cx="10571602" cy="2387600"/>
          </a:xfrm>
        </p:spPr>
        <p:txBody>
          <a:bodyPr>
            <a:normAutofit/>
          </a:bodyPr>
          <a:lstStyle/>
          <a:p>
            <a:r>
              <a:rPr lang="en-US" sz="5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Shock Boundary Layer Interaction Visualization Techniques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4D290C-6B44-54B3-9B75-17E5159036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38302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60000"/>
              </a:lnSpc>
            </a:pPr>
            <a:r>
              <a:rPr lang="en-US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John Bruchhagen</a:t>
            </a:r>
          </a:p>
          <a:p>
            <a:pPr>
              <a:lnSpc>
                <a:spcPct val="160000"/>
              </a:lnSpc>
            </a:pPr>
            <a:r>
              <a:rPr lang="en-US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Mentor: Dr. James Threadgill</a:t>
            </a:r>
          </a:p>
          <a:p>
            <a:pPr marL="0" marR="0" lvl="0" indent="0" algn="ctr" defTabSz="914400" rtl="0" eaLnBrk="1" fontAlgn="auto" latinLnBrk="0" hangingPunct="1">
              <a:lnSpc>
                <a:spcPct val="16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C234B"/>
                </a:solidFill>
                <a:effectLst/>
                <a:uLnTx/>
                <a:uFillTx/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Arizona NASA Space Grant Symposium – Tempe, Arizona</a:t>
            </a:r>
          </a:p>
          <a:p>
            <a:pPr>
              <a:lnSpc>
                <a:spcPct val="160000"/>
              </a:lnSpc>
            </a:pPr>
            <a:r>
              <a:rPr lang="en-US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April 18</a:t>
            </a:r>
            <a:r>
              <a:rPr lang="en-US" baseline="30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th</a:t>
            </a:r>
            <a:r>
              <a:rPr lang="en-US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,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8B6DB8-89D2-4F9E-951C-07915EF8EC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86834"/>
            <a:ext cx="934088" cy="7711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D5BD1D-00A5-4D3D-B870-BF71FCD701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58135" y="5878291"/>
            <a:ext cx="733865" cy="979709"/>
          </a:xfrm>
          <a:prstGeom prst="rect">
            <a:avLst/>
          </a:prstGeom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E901BD84-9CC1-039D-714A-D2BC493D3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066" y="5985066"/>
            <a:ext cx="1745868" cy="87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ogo&#10;&#10;Description automatically generated">
            <a:extLst>
              <a:ext uri="{FF2B5EF4-FFF2-40B4-BE49-F238E27FC236}">
                <a16:creationId xmlns:a16="http://schemas.microsoft.com/office/drawing/2014/main" id="{953BFDD9-6E9C-79ED-F9CB-2B388EA6D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76" y="2508631"/>
            <a:ext cx="432348" cy="406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2B30472-9C88-AC95-B094-E4F3FB7FE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B80F0-FF2D-444D-B716-70EB57649D5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2289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091CF-E40A-1AB8-B444-E96362395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E47AB-57F1-C820-F851-B4D1B24BE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Acknowledgements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1D8DEB-B3A7-2547-82C7-CE7EDABFD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172" y="1234662"/>
            <a:ext cx="6664287" cy="4943074"/>
          </a:xfrm>
        </p:spPr>
        <p:txBody>
          <a:bodyPr>
            <a:normAutofit/>
          </a:bodyPr>
          <a:lstStyle/>
          <a:p>
            <a:pPr rtl="0" fontAlgn="base">
              <a:lnSpc>
                <a:spcPct val="2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Dr James Threadgill</a:t>
            </a:r>
          </a:p>
          <a:p>
            <a:pPr rtl="0" fontAlgn="base">
              <a:lnSpc>
                <a:spcPct val="2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Dr Sathyan Padmanabhan</a:t>
            </a:r>
          </a:p>
          <a:p>
            <a:pPr rtl="0" fontAlgn="base">
              <a:lnSpc>
                <a:spcPct val="2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Michelle Coe and Space Grant staff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F11291-B028-9CC9-81B4-F6DFCBA43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86834"/>
            <a:ext cx="934088" cy="7711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3F7609-7562-D6FB-FEB0-6422250A6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58135" y="5878291"/>
            <a:ext cx="733865" cy="9797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2A3A0D9-4E7C-B9AB-2CAC-CF0AE36C3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066" y="5985066"/>
            <a:ext cx="1745868" cy="87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F83D6E-2CED-43E5-2CFD-11A8CC942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B80F0-FF2D-444D-B716-70EB57649D5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338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35006-DD90-E926-A4A3-B40F0BF52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57B98-7B2A-26F8-A85E-8730249E0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95749"/>
            <a:ext cx="10515599" cy="43812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8000" dirty="0"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  <a:p>
            <a:pPr marL="0" indent="0" algn="ctr">
              <a:buNone/>
            </a:pPr>
            <a:r>
              <a:rPr lang="en-US" sz="8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Thank you!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A003B4-0199-FBA3-97ED-538027F2B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86834"/>
            <a:ext cx="934088" cy="7711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0C2644-9882-22AA-A51E-E583EBAF22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8135" y="5878291"/>
            <a:ext cx="733865" cy="9797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6A9526-1F9F-C4F7-1B13-B47459F2D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066" y="5985066"/>
            <a:ext cx="1745868" cy="87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5385D0-DA30-8E3C-99BA-C45761988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B80F0-FF2D-444D-B716-70EB57649D53}" type="slidenum">
              <a:rPr lang="en-US" smtClean="0"/>
              <a:t>11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8F08C0-D2A6-F9AC-056A-544478142D56}"/>
              </a:ext>
            </a:extLst>
          </p:cNvPr>
          <p:cNvSpPr txBox="1"/>
          <p:nvPr/>
        </p:nvSpPr>
        <p:spPr>
          <a:xfrm>
            <a:off x="5045069" y="4073447"/>
            <a:ext cx="21018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johnbruc@arizona.edu</a:t>
            </a:r>
          </a:p>
        </p:txBody>
      </p:sp>
    </p:spTree>
    <p:extLst>
      <p:ext uri="{BB962C8B-B14F-4D97-AF65-F5344CB8AC3E}">
        <p14:creationId xmlns:p14="http://schemas.microsoft.com/office/powerpoint/2010/main" val="659170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F2CD-8878-5588-440B-165F93EBA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6F627-465F-F3AA-24FF-6EF4B9D1A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72FC63-350B-07DF-0DEB-A3F436C4C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172" y="1234662"/>
            <a:ext cx="6664287" cy="4943074"/>
          </a:xfrm>
        </p:spPr>
        <p:txBody>
          <a:bodyPr>
            <a:normAutofit/>
          </a:bodyPr>
          <a:lstStyle/>
          <a:p>
            <a:pPr rtl="0" fontAlgn="base">
              <a:lnSpc>
                <a:spcPct val="2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Supersonic flows can be highly unsteady</a:t>
            </a:r>
          </a:p>
          <a:p>
            <a:pPr rtl="0" fontAlgn="base">
              <a:lnSpc>
                <a:spcPct val="2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Flow separation is airflow detaching from surface</a:t>
            </a:r>
          </a:p>
          <a:p>
            <a:pPr lvl="1" fontAlgn="base">
              <a:lnSpc>
                <a:spcPct val="200000"/>
              </a:lnSpc>
              <a:spcBef>
                <a:spcPts val="400"/>
              </a:spcBef>
            </a:pPr>
            <a:r>
              <a:rPr lang="en-US" sz="22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Occurs due to adverse pressure gradient</a:t>
            </a:r>
          </a:p>
          <a:p>
            <a:pPr lvl="1" fontAlgn="base">
              <a:lnSpc>
                <a:spcPct val="200000"/>
              </a:lnSpc>
              <a:spcBef>
                <a:spcPts val="400"/>
              </a:spcBef>
            </a:pPr>
            <a:r>
              <a:rPr lang="en-US" sz="22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Leads to unsteady forces that must be investigated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8C2517-ECA4-62D4-FE45-3F082B6608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86834"/>
            <a:ext cx="934088" cy="7711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E1B7D9F-08CB-8D1D-DCCC-951CF020DB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58135" y="5878291"/>
            <a:ext cx="733865" cy="9797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24B44CF-6AF9-F291-1385-B36B26693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066" y="5985066"/>
            <a:ext cx="1745868" cy="87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1C29E7-7037-D35F-F397-BC9082F3C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B80F0-FF2D-444D-B716-70EB57649D53}" type="slidenum">
              <a:rPr lang="en-US" smtClean="0"/>
              <a:t>2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34F635-35EE-CF1B-CFDF-25EDAA718B05}"/>
              </a:ext>
            </a:extLst>
          </p:cNvPr>
          <p:cNvSpPr txBox="1"/>
          <p:nvPr/>
        </p:nvSpPr>
        <p:spPr>
          <a:xfrm>
            <a:off x="8211497" y="6261913"/>
            <a:ext cx="20040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Source: Ethan Bolze 2024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56F66C9-A05F-82A1-3BA6-F9E6549566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3896" y="3918294"/>
            <a:ext cx="5008541" cy="2343619"/>
          </a:xfrm>
          <a:prstGeom prst="rect">
            <a:avLst/>
          </a:prstGeom>
        </p:spPr>
      </p:pic>
      <p:pic>
        <p:nvPicPr>
          <p:cNvPr id="14" name="Online Media 13" title="Flow Physics of a Turbulent Shockwave/Boundary-Layer Interaction - A Visual Study">
            <a:hlinkClick r:id="" action="ppaction://media"/>
            <a:extLst>
              <a:ext uri="{FF2B5EF4-FFF2-40B4-BE49-F238E27FC236}">
                <a16:creationId xmlns:a16="http://schemas.microsoft.com/office/drawing/2014/main" id="{CF480251-A4B9-D04C-D133-24358CFA4F7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6529233" y="117735"/>
            <a:ext cx="5583128" cy="31520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E26657-7D9A-724B-BA24-B509907564FC}"/>
              </a:ext>
            </a:extLst>
          </p:cNvPr>
          <p:cNvSpPr txBox="1"/>
          <p:nvPr/>
        </p:nvSpPr>
        <p:spPr>
          <a:xfrm>
            <a:off x="8079691" y="3392183"/>
            <a:ext cx="22092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Source: Lennart Rohlfs 2022</a:t>
            </a:r>
          </a:p>
        </p:txBody>
      </p:sp>
    </p:spTree>
    <p:extLst>
      <p:ext uri="{BB962C8B-B14F-4D97-AF65-F5344CB8AC3E}">
        <p14:creationId xmlns:p14="http://schemas.microsoft.com/office/powerpoint/2010/main" val="2192827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D5539-1DB8-D2EC-00C4-508839C3B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10F2E-5F9E-E7FA-F862-8EA3EB866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Objective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72392-30B7-8BCD-6BE7-37A12395D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172" y="1234662"/>
            <a:ext cx="6684268" cy="4943074"/>
          </a:xfrm>
        </p:spPr>
        <p:txBody>
          <a:bodyPr>
            <a:normAutofit fontScale="77500" lnSpcReduction="20000"/>
          </a:bodyPr>
          <a:lstStyle/>
          <a:p>
            <a:pPr rtl="0" fontAlgn="base">
              <a:lnSpc>
                <a:spcPct val="2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Visualize shock boundary layer interactions</a:t>
            </a:r>
          </a:p>
          <a:p>
            <a:pPr rtl="0" fontAlgn="base">
              <a:lnSpc>
                <a:spcPct val="2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Compare different imaging methods</a:t>
            </a:r>
          </a:p>
          <a:p>
            <a:pPr rtl="0" fontAlgn="base">
              <a:lnSpc>
                <a:spcPct val="2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Find best applications for each technique</a:t>
            </a:r>
          </a:p>
          <a:p>
            <a:pPr fontAlgn="base">
              <a:lnSpc>
                <a:spcPct val="200000"/>
              </a:lnSpc>
              <a:spcBef>
                <a:spcPts val="400"/>
              </a:spcBef>
            </a:pPr>
            <a:r>
              <a:rPr lang="en-US" sz="26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Tests done using University of Arizona’s Indraft Supersonic Wind Tunnel (ISWT)</a:t>
            </a:r>
          </a:p>
          <a:p>
            <a:pPr lvl="1" fontAlgn="base">
              <a:lnSpc>
                <a:spcPct val="200000"/>
              </a:lnSpc>
              <a:spcBef>
                <a:spcPts val="400"/>
              </a:spcBef>
            </a:pPr>
            <a:r>
              <a:rPr lang="en-US" sz="26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Low enthalpy, vacuum, high speed wind tunnel</a:t>
            </a:r>
          </a:p>
          <a:p>
            <a:pPr lvl="1" fontAlgn="base">
              <a:lnSpc>
                <a:spcPct val="200000"/>
              </a:lnSpc>
              <a:spcBef>
                <a:spcPts val="400"/>
              </a:spcBef>
            </a:pPr>
            <a:r>
              <a:rPr lang="en-US" sz="26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Run time 10-15 seconds</a:t>
            </a:r>
          </a:p>
          <a:p>
            <a:pPr lvl="1" fontAlgn="base">
              <a:lnSpc>
                <a:spcPct val="200000"/>
              </a:lnSpc>
              <a:spcBef>
                <a:spcPts val="400"/>
              </a:spcBef>
            </a:pPr>
            <a:r>
              <a:rPr lang="en-US" sz="26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Tests performed at Mach 2.3</a:t>
            </a:r>
          </a:p>
          <a:p>
            <a:pPr lvl="1" fontAlgn="base">
              <a:lnSpc>
                <a:spcPct val="200000"/>
              </a:lnSpc>
              <a:spcBef>
                <a:spcPts val="400"/>
              </a:spcBef>
            </a:pPr>
            <a:endParaRPr lang="en-US" sz="2200" dirty="0">
              <a:solidFill>
                <a:srgbClr val="0C234B"/>
              </a:solidFill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778B2C-1493-CB31-CE7B-A6A9CB1885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86834"/>
            <a:ext cx="934088" cy="7711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DCAD0B-A6F0-434A-FE6B-9816C0DAB3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58135" y="5878291"/>
            <a:ext cx="733865" cy="9797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228915-F448-281D-191C-452028370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066" y="5985066"/>
            <a:ext cx="1745868" cy="87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83A472-E234-8B60-4997-846C6E65A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B80F0-FF2D-444D-B716-70EB57649D53}" type="slidenum">
              <a:rPr lang="en-US" smtClean="0"/>
              <a:t>3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3F41709-3EFC-BEA2-E042-FA0C94FFF5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203440" y="2427314"/>
            <a:ext cx="4807034" cy="24564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5359D2D-3332-3388-5188-83B1E8F5AE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4903" y="-80581"/>
            <a:ext cx="3853232" cy="21919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5B4125-B43E-10E5-14C3-D74B624A5C8D}"/>
              </a:ext>
            </a:extLst>
          </p:cNvPr>
          <p:cNvSpPr txBox="1"/>
          <p:nvPr/>
        </p:nvSpPr>
        <p:spPr>
          <a:xfrm>
            <a:off x="8409833" y="2092129"/>
            <a:ext cx="2355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Source: James Threadgill 2020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2B78CDE-0CF0-C388-FEF1-9DCAFA31C0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03440" y="4766185"/>
            <a:ext cx="4951043" cy="210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422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0151-825B-21BA-4157-855CC3C3C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D0473-8BF6-88A2-1E10-EF44CC861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Methods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CACB35-B36D-BC9A-71E8-5898882F3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86834"/>
            <a:ext cx="934088" cy="7711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26EB20-F06B-C992-3B82-44458F6234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58135" y="5878291"/>
            <a:ext cx="733865" cy="9797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90FAF7D-E866-9BDF-C00B-075634FD4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066" y="5985066"/>
            <a:ext cx="1745868" cy="87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ABFF76-825A-6DC7-7C59-1D2628994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B80F0-FF2D-444D-B716-70EB57649D53}" type="slidenum">
              <a:rPr lang="en-US" smtClean="0"/>
              <a:t>4</a:t>
            </a:fld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09C52A2-2368-F1B3-2A71-C70EE19461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Used 26-degree ramp to generate shock</a:t>
            </a:r>
          </a:p>
          <a:p>
            <a:r>
              <a:rPr lang="en-US" sz="2000" dirty="0"/>
              <a:t>Designed in SolidWorks</a:t>
            </a:r>
          </a:p>
          <a:p>
            <a:r>
              <a:rPr lang="en-US" sz="2000" dirty="0"/>
              <a:t>Printed with 10K Rigid resin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601591C-B656-7940-6E62-EDD1A1A40B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7372" y="3074397"/>
            <a:ext cx="4274281" cy="319226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8BBD507-A25C-5DA8-7CFC-5120170B40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9970" y="3603070"/>
            <a:ext cx="3143109" cy="291441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A039494-2912-A4D3-994D-FA7D09AE9B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163" y="203909"/>
            <a:ext cx="4909921" cy="305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294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FDD66-67CE-4121-0940-530779ADD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2133C-DDC5-F548-ED17-42B746360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B919C-6338-4692-320D-8C5A89600C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044" y="957463"/>
            <a:ext cx="6042266" cy="4943074"/>
          </a:xfrm>
        </p:spPr>
        <p:txBody>
          <a:bodyPr>
            <a:noAutofit/>
          </a:bodyPr>
          <a:lstStyle/>
          <a:p>
            <a:pPr rtl="0" fontAlgn="base">
              <a:lnSpc>
                <a:spcPct val="2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Z-type Schlieren	</a:t>
            </a:r>
          </a:p>
          <a:p>
            <a:pPr lvl="1" fontAlgn="base">
              <a:lnSpc>
                <a:spcPct val="200000"/>
              </a:lnSpc>
              <a:spcBef>
                <a:spcPts val="400"/>
              </a:spcBef>
            </a:pPr>
            <a:r>
              <a:rPr lang="en-US" sz="2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View of entire depth of test section</a:t>
            </a:r>
          </a:p>
          <a:p>
            <a:pPr fontAlgn="base">
              <a:lnSpc>
                <a:spcPct val="200000"/>
              </a:lnSpc>
              <a:spcBef>
                <a:spcPts val="400"/>
              </a:spcBef>
            </a:pPr>
            <a:r>
              <a:rPr lang="en-US" sz="2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Focusing Schlieren</a:t>
            </a:r>
          </a:p>
          <a:p>
            <a:pPr lvl="1" fontAlgn="base">
              <a:lnSpc>
                <a:spcPct val="200000"/>
              </a:lnSpc>
              <a:spcBef>
                <a:spcPts val="400"/>
              </a:spcBef>
            </a:pPr>
            <a:r>
              <a:rPr lang="en-US" sz="2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Creates depth of field smaller than entire light path</a:t>
            </a:r>
          </a:p>
          <a:p>
            <a:pPr fontAlgn="base">
              <a:lnSpc>
                <a:spcPct val="200000"/>
              </a:lnSpc>
              <a:spcBef>
                <a:spcPts val="400"/>
              </a:spcBef>
            </a:pPr>
            <a:r>
              <a:rPr lang="en-US" sz="2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Both use light to visualize density gradients of air due to light refraction being proportional to density of a medium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E1670D-199C-A7A1-1B4F-8DC89F8A6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86834"/>
            <a:ext cx="934088" cy="7711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F7E1FE-51F8-8F48-E513-36D3DE32F3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58135" y="5878291"/>
            <a:ext cx="733865" cy="9797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ED4FCB-4007-3C44-1A35-371302B32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066" y="5985066"/>
            <a:ext cx="1745868" cy="87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F065B-DDA1-08D5-60D8-8EF3A1F70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B80F0-FF2D-444D-B716-70EB57649D53}" type="slidenum">
              <a:rPr lang="en-US" smtClean="0"/>
              <a:t>5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53D848C-773A-A181-34A9-C3A29E8D7A1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0469"/>
          <a:stretch>
            <a:fillRect/>
          </a:stretch>
        </p:blipFill>
        <p:spPr>
          <a:xfrm>
            <a:off x="7376160" y="4828134"/>
            <a:ext cx="3541042" cy="14707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E0362A3-2DA5-2438-9C64-F33F68146D5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9995"/>
          <a:stretch>
            <a:fillRect/>
          </a:stretch>
        </p:blipFill>
        <p:spPr>
          <a:xfrm>
            <a:off x="6450150" y="3357341"/>
            <a:ext cx="5374917" cy="1470793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3D9A9607-C6CD-6D6D-1B09-075D21EDA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97911" y="0"/>
            <a:ext cx="5374917" cy="339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F740F52-E47C-9FC0-296C-B9287D469420}"/>
              </a:ext>
            </a:extLst>
          </p:cNvPr>
          <p:cNvSpPr txBox="1"/>
          <p:nvPr/>
        </p:nvSpPr>
        <p:spPr>
          <a:xfrm>
            <a:off x="8156995" y="6195418"/>
            <a:ext cx="26965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Focus Schlieren at different depths</a:t>
            </a:r>
          </a:p>
          <a:p>
            <a:r>
              <a:rPr lang="en-US" sz="1200" dirty="0"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Source: Zachary Riley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B530DD-910C-1E52-9085-95BE00677C87}"/>
              </a:ext>
            </a:extLst>
          </p:cNvPr>
          <p:cNvSpPr txBox="1"/>
          <p:nvPr/>
        </p:nvSpPr>
        <p:spPr>
          <a:xfrm>
            <a:off x="3938697" y="151220"/>
            <a:ext cx="2247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Snapshot of Z-type Schlieren</a:t>
            </a:r>
          </a:p>
        </p:txBody>
      </p:sp>
    </p:spTree>
    <p:extLst>
      <p:ext uri="{BB962C8B-B14F-4D97-AF65-F5344CB8AC3E}">
        <p14:creationId xmlns:p14="http://schemas.microsoft.com/office/powerpoint/2010/main" val="1327730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36025C-D240-28EC-0C46-2ABC566DF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7D1D7-B081-3D58-6516-5A3B888EA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Z-type Schlieren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6602C-23C2-4D7E-3263-81888B0B6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173" y="1234662"/>
            <a:ext cx="6178890" cy="4943074"/>
          </a:xfrm>
        </p:spPr>
        <p:txBody>
          <a:bodyPr>
            <a:normAutofit fontScale="77500" lnSpcReduction="20000"/>
          </a:bodyPr>
          <a:lstStyle/>
          <a:p>
            <a:pPr rtl="0" fontAlgn="base">
              <a:lnSpc>
                <a:spcPct val="2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Z-type Schlieren uses a light source, spherical mirrors, and a razor blade to cut light</a:t>
            </a:r>
          </a:p>
          <a:p>
            <a:pPr rtl="0" fontAlgn="base">
              <a:lnSpc>
                <a:spcPct val="2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Captures entire depth of test section</a:t>
            </a:r>
          </a:p>
          <a:p>
            <a:pPr rtl="0" fontAlgn="base">
              <a:lnSpc>
                <a:spcPct val="2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Experimented with aperture of light source, found 4.25 mm light optimal with ISWT setup</a:t>
            </a:r>
          </a:p>
          <a:p>
            <a:pPr rtl="0" fontAlgn="base">
              <a:lnSpc>
                <a:spcPct val="2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Lower aperture leads to more sensitivity</a:t>
            </a:r>
          </a:p>
          <a:p>
            <a:pPr rtl="0" fontAlgn="base">
              <a:lnSpc>
                <a:spcPct val="2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Higher aperture leads to larger range of values</a:t>
            </a:r>
            <a:endParaRPr lang="en-US" sz="2200" dirty="0">
              <a:solidFill>
                <a:srgbClr val="0C234B"/>
              </a:solidFill>
              <a:latin typeface="Sans Serif Collection" panose="020B0502040504020204" pitchFamily="34" charset="0"/>
              <a:ea typeface="Sans Serif Collection" panose="020B0502040504020204" pitchFamily="34" charset="0"/>
              <a:cs typeface="Sans Serif Collection" panose="020B0502040504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7A3D06-B61E-6DC7-8EE9-043AD4687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86834"/>
            <a:ext cx="934088" cy="7711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55E18E-2F58-C7FD-3EF9-AE805106E4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58135" y="5878291"/>
            <a:ext cx="733865" cy="9797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BB685F-92F3-D9A4-B6A8-CB3A0D0E1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066" y="5985066"/>
            <a:ext cx="1745868" cy="87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2CCD8E-73B4-DF60-3DE1-E23048BBC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B80F0-FF2D-444D-B716-70EB57649D53}" type="slidenum">
              <a:rPr lang="en-US" smtClean="0"/>
              <a:t>6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B99B71-EA98-F59C-0FE1-42715DDA5C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8062" y="3995662"/>
            <a:ext cx="5421624" cy="15560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2878537-E386-9F85-9BF8-34314FC6B242}"/>
              </a:ext>
            </a:extLst>
          </p:cNvPr>
          <p:cNvSpPr txBox="1"/>
          <p:nvPr/>
        </p:nvSpPr>
        <p:spPr>
          <a:xfrm>
            <a:off x="8212090" y="5601292"/>
            <a:ext cx="21130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Source: Alec Maloney 2025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3A3909D-81A4-7748-478E-F363F2E671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8207" y="421198"/>
            <a:ext cx="4944578" cy="3007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959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59F2D3-6ED9-2E48-AD35-A6E61E58B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0794D-24D4-059C-450F-8B741F454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Focusing Schlieren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5B9A3-8E27-C506-A818-19310D042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845" y="662781"/>
            <a:ext cx="11558074" cy="4643630"/>
          </a:xfrm>
        </p:spPr>
        <p:txBody>
          <a:bodyPr>
            <a:noAutofit/>
          </a:bodyPr>
          <a:lstStyle/>
          <a:p>
            <a:pPr rtl="0" fontAlgn="base">
              <a:lnSpc>
                <a:spcPct val="2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Data/images from focusing Schlieren used from Alec Maloney</a:t>
            </a:r>
          </a:p>
          <a:p>
            <a:pPr rtl="0" fontAlgn="base">
              <a:lnSpc>
                <a:spcPct val="2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Uses grid background and optics to detect small deflections of light</a:t>
            </a:r>
          </a:p>
          <a:p>
            <a:pPr rtl="0" fontAlgn="base">
              <a:lnSpc>
                <a:spcPct val="2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Effectively lots of z-type Schlieren done in parallel</a:t>
            </a:r>
          </a:p>
          <a:p>
            <a:pPr rtl="0" fontAlgn="base">
              <a:lnSpc>
                <a:spcPct val="2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Only light from focal plane is sharp, outside disturbances are blurred</a:t>
            </a:r>
          </a:p>
          <a:p>
            <a:pPr rtl="0" fontAlgn="base">
              <a:lnSpc>
                <a:spcPct val="2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Allows camera to focus on smaller depth field rather than entire test section</a:t>
            </a:r>
          </a:p>
          <a:p>
            <a:pPr rtl="0" fontAlgn="base">
              <a:lnSpc>
                <a:spcPct val="2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Can capture 3D structures across the span of the test section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A05DE7-AFDA-43C9-71E1-607454460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86834"/>
            <a:ext cx="934088" cy="7711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A63E6C-338A-2A69-1584-48D2D53E5A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58135" y="5878291"/>
            <a:ext cx="733865" cy="9797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CD856E-ED45-1F44-FBDE-92B0E4BD8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066" y="5985066"/>
            <a:ext cx="1745868" cy="87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FE57A-AA3A-6745-1FDD-4E1256133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B80F0-FF2D-444D-B716-70EB57649D53}" type="slidenum">
              <a:rPr lang="en-US" smtClean="0"/>
              <a:t>7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7F6415-72D4-B23C-A84A-D69B035FC87A}"/>
              </a:ext>
            </a:extLst>
          </p:cNvPr>
          <p:cNvSpPr txBox="1"/>
          <p:nvPr/>
        </p:nvSpPr>
        <p:spPr>
          <a:xfrm>
            <a:off x="9711988" y="2509928"/>
            <a:ext cx="21130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Source: Alec Maloney 2025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BF60D21-F86C-7370-C574-51E73DA1B2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5" r="5689"/>
          <a:stretch>
            <a:fillRect/>
          </a:stretch>
        </p:blipFill>
        <p:spPr bwMode="auto">
          <a:xfrm>
            <a:off x="1038423" y="4446143"/>
            <a:ext cx="4384866" cy="212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1BB4CF8-594B-611B-A175-DCDAA00387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99156" y="201914"/>
            <a:ext cx="3492843" cy="2244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6493D96-FCD9-229C-BA48-87C6D4A41C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3854" y="4595161"/>
            <a:ext cx="4592113" cy="1626373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8AA2FC9B-1AFA-2A1B-0A63-6C6F122A17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512"/>
          <a:stretch>
            <a:fillRect/>
          </a:stretch>
        </p:blipFill>
        <p:spPr bwMode="auto">
          <a:xfrm>
            <a:off x="432835" y="4446143"/>
            <a:ext cx="5291484" cy="1626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9B9341-492A-8AFA-8AD9-3D483867CF1D}"/>
              </a:ext>
            </a:extLst>
          </p:cNvPr>
          <p:cNvSpPr txBox="1"/>
          <p:nvPr/>
        </p:nvSpPr>
        <p:spPr>
          <a:xfrm>
            <a:off x="1564342" y="6295458"/>
            <a:ext cx="21130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Source: Alec Maloney 2025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155E69-6D72-7689-DD4C-377615DE655A}"/>
              </a:ext>
            </a:extLst>
          </p:cNvPr>
          <p:cNvSpPr txBox="1"/>
          <p:nvPr/>
        </p:nvSpPr>
        <p:spPr>
          <a:xfrm>
            <a:off x="7751309" y="6261913"/>
            <a:ext cx="21130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Source: Alec Maloney 2025</a:t>
            </a:r>
          </a:p>
        </p:txBody>
      </p:sp>
    </p:spTree>
    <p:extLst>
      <p:ext uri="{BB962C8B-B14F-4D97-AF65-F5344CB8AC3E}">
        <p14:creationId xmlns:p14="http://schemas.microsoft.com/office/powerpoint/2010/main" val="600775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777B3-A9AB-7434-3BF4-DADBAD567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3D1F3-7B72-B3C1-D1DF-FEB366B23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3625645" cy="1325563"/>
          </a:xfrm>
        </p:spPr>
        <p:txBody>
          <a:bodyPr/>
          <a:lstStyle/>
          <a:p>
            <a:r>
              <a:rPr lang="en-US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Analysis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52A6562-706C-8C0B-D292-D62EEEF4A4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39844" y="1003453"/>
                <a:ext cx="3767764" cy="4943074"/>
              </a:xfrm>
            </p:spPr>
            <p:txBody>
              <a:bodyPr>
                <a:normAutofit lnSpcReduction="10000"/>
              </a:bodyPr>
              <a:lstStyle/>
              <a:p>
                <a:pPr rtl="0" fontAlgn="base">
                  <a:lnSpc>
                    <a:spcPct val="200000"/>
                  </a:lnSpc>
                  <a:spcBef>
                    <a:spcPts val="400"/>
                  </a:spcBef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rgbClr val="0C234B"/>
                    </a:solidFill>
                    <a:latin typeface="Sans Serif Collection" panose="020B0502040504020204" pitchFamily="34" charset="0"/>
                    <a:ea typeface="Sans Serif Collection" panose="020B0502040504020204" pitchFamily="34" charset="0"/>
                    <a:cs typeface="Sans Serif Collection" panose="020B0502040504020204" pitchFamily="34" charset="0"/>
                  </a:rPr>
                  <a:t>Mean image –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rgbClr val="0C234B"/>
                            </a:solidFill>
                            <a:latin typeface="Cambria Math" panose="02040503050406030204" pitchFamily="18" charset="0"/>
                            <a:ea typeface="Sans Serif Collection" panose="020B0502040504020204" pitchFamily="34" charset="0"/>
                            <a:cs typeface="Sans Serif Collection" panose="020B0502040504020204" pitchFamily="34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0C234B"/>
                            </a:solidFill>
                            <a:latin typeface="Cambria Math" panose="02040503050406030204" pitchFamily="18" charset="0"/>
                            <a:ea typeface="Sans Serif Collection" panose="020B0502040504020204" pitchFamily="34" charset="0"/>
                            <a:cs typeface="Sans Serif Collection" panose="020B0502040504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0C234B"/>
                            </a:solidFill>
                            <a:latin typeface="Cambria Math" panose="02040503050406030204" pitchFamily="18" charset="0"/>
                            <a:ea typeface="Sans Serif Collection" panose="020B0502040504020204" pitchFamily="34" charset="0"/>
                            <a:cs typeface="Sans Serif Collection" panose="020B0502040504020204" pitchFamily="34" charset="0"/>
                          </a:rPr>
                          <m:t>𝑚𝑒𝑎𝑛</m:t>
                        </m:r>
                      </m:sub>
                    </m:sSub>
                    <m:r>
                      <a:rPr lang="en-US" sz="2000" b="0" i="1" smtClean="0">
                        <a:solidFill>
                          <a:srgbClr val="0C234B"/>
                        </a:solidFill>
                        <a:latin typeface="Cambria Math" panose="02040503050406030204" pitchFamily="18" charset="0"/>
                        <a:ea typeface="Sans Serif Collection" panose="020B0502040504020204" pitchFamily="34" charset="0"/>
                        <a:cs typeface="Sans Serif Collection" panose="020B0502040504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solidFill>
                              <a:srgbClr val="0C234B"/>
                            </a:solidFill>
                            <a:latin typeface="Cambria Math" panose="02040503050406030204" pitchFamily="18" charset="0"/>
                            <a:ea typeface="Sans Serif Collection" panose="020B0502040504020204" pitchFamily="34" charset="0"/>
                            <a:cs typeface="Sans Serif Collection" panose="020B0502040504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rgbClr val="0C234B"/>
                            </a:solidFill>
                            <a:latin typeface="Cambria Math" panose="02040503050406030204" pitchFamily="18" charset="0"/>
                            <a:ea typeface="Sans Serif Collection" panose="020B0502040504020204" pitchFamily="34" charset="0"/>
                            <a:cs typeface="Sans Serif Collection" panose="020B0502040504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rgbClr val="0C234B"/>
                            </a:solidFill>
                            <a:latin typeface="Cambria Math" panose="02040503050406030204" pitchFamily="18" charset="0"/>
                            <a:ea typeface="Sans Serif Collection" panose="020B0502040504020204" pitchFamily="34" charset="0"/>
                            <a:cs typeface="Sans Serif Collection" panose="020B0502040504020204" pitchFamily="34" charset="0"/>
                          </a:rPr>
                          <m:t>𝑁</m:t>
                        </m:r>
                      </m:den>
                    </m:f>
                    <m:nary>
                      <m:naryPr>
                        <m:chr m:val="∑"/>
                        <m:subHide m:val="on"/>
                        <m:supHide m:val="on"/>
                        <m:ctrlPr>
                          <a:rPr lang="en-US" sz="2000" b="0" i="1" smtClean="0">
                            <a:solidFill>
                              <a:srgbClr val="0C234B"/>
                            </a:solidFill>
                            <a:latin typeface="Cambria Math" panose="02040503050406030204" pitchFamily="18" charset="0"/>
                            <a:ea typeface="Sans Serif Collection" panose="020B0502040504020204" pitchFamily="34" charset="0"/>
                            <a:cs typeface="Sans Serif Collection" panose="020B0502040504020204" pitchFamily="34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sz="2000" b="0" i="1" smtClean="0">
                            <a:solidFill>
                              <a:srgbClr val="0C234B"/>
                            </a:solidFill>
                            <a:latin typeface="Cambria Math" panose="02040503050406030204" pitchFamily="18" charset="0"/>
                            <a:ea typeface="Sans Serif Collection" panose="020B0502040504020204" pitchFamily="34" charset="0"/>
                            <a:cs typeface="Sans Serif Collection" panose="020B0502040504020204" pitchFamily="34" charset="0"/>
                          </a:rPr>
                          <m:t>𝑥</m:t>
                        </m:r>
                      </m:e>
                    </m:nary>
                  </m:oMath>
                </a14:m>
                <a:endParaRPr lang="en-US" sz="2000" dirty="0">
                  <a:solidFill>
                    <a:srgbClr val="0C234B"/>
                  </a:solidFill>
                  <a:latin typeface="Sans Serif Collection" panose="020B0502040504020204" pitchFamily="34" charset="0"/>
                  <a:ea typeface="Sans Serif Collection" panose="020B0502040504020204" pitchFamily="34" charset="0"/>
                  <a:cs typeface="Sans Serif Collection" panose="020B0502040504020204" pitchFamily="34" charset="0"/>
                </a:endParaRPr>
              </a:p>
              <a:p>
                <a:pPr fontAlgn="base">
                  <a:lnSpc>
                    <a:spcPct val="200000"/>
                  </a:lnSpc>
                  <a:spcBef>
                    <a:spcPts val="400"/>
                  </a:spcBef>
                </a:pPr>
                <a:r>
                  <a:rPr lang="en-US" sz="2000" dirty="0">
                    <a:solidFill>
                      <a:srgbClr val="0C234B"/>
                    </a:solidFill>
                    <a:latin typeface="Sans Serif Collection" panose="020B0502040504020204" pitchFamily="34" charset="0"/>
                    <a:ea typeface="Sans Serif Collection" panose="020B0502040504020204" pitchFamily="34" charset="0"/>
                    <a:cs typeface="Sans Serif Collection" panose="020B0502040504020204" pitchFamily="34" charset="0"/>
                  </a:rPr>
                  <a:t>RMS image –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0C234B"/>
                            </a:solidFill>
                            <a:latin typeface="Cambria Math" panose="02040503050406030204" pitchFamily="18" charset="0"/>
                            <a:ea typeface="Sans Serif Collection" panose="020B0502040504020204" pitchFamily="34" charset="0"/>
                            <a:cs typeface="Sans Serif Collection" panose="020B0502040504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0C234B"/>
                            </a:solidFill>
                            <a:latin typeface="Cambria Math" panose="02040503050406030204" pitchFamily="18" charset="0"/>
                            <a:ea typeface="Sans Serif Collection" panose="020B0502040504020204" pitchFamily="34" charset="0"/>
                            <a:cs typeface="Sans Serif Collection" panose="020B0502040504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0C234B"/>
                            </a:solidFill>
                            <a:latin typeface="Cambria Math" panose="02040503050406030204" pitchFamily="18" charset="0"/>
                            <a:ea typeface="Sans Serif Collection" panose="020B0502040504020204" pitchFamily="34" charset="0"/>
                            <a:cs typeface="Sans Serif Collection" panose="020B0502040504020204" pitchFamily="34" charset="0"/>
                          </a:rPr>
                          <m:t>𝑟𝑚𝑠</m:t>
                        </m:r>
                      </m:sub>
                    </m:sSub>
                    <m:r>
                      <a:rPr lang="en-US" sz="2000" i="1">
                        <a:solidFill>
                          <a:srgbClr val="0C234B"/>
                        </a:solidFill>
                        <a:latin typeface="Cambria Math" panose="02040503050406030204" pitchFamily="18" charset="0"/>
                        <a:ea typeface="Sans Serif Collection" panose="020B0502040504020204" pitchFamily="34" charset="0"/>
                        <a:cs typeface="Sans Serif Collection" panose="020B0502040504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000" i="1" smtClean="0">
                            <a:solidFill>
                              <a:srgbClr val="0C234B"/>
                            </a:solidFill>
                            <a:latin typeface="Cambria Math" panose="02040503050406030204" pitchFamily="18" charset="0"/>
                            <a:ea typeface="Sans Serif Collection" panose="020B0502040504020204" pitchFamily="34" charset="0"/>
                            <a:cs typeface="Sans Serif Collection" panose="020B0502040504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000" i="1" smtClean="0">
                                <a:solidFill>
                                  <a:srgbClr val="0C234B"/>
                                </a:solidFill>
                                <a:latin typeface="Cambria Math" panose="02040503050406030204" pitchFamily="18" charset="0"/>
                                <a:ea typeface="Sans Serif Collection" panose="020B0502040504020204" pitchFamily="34" charset="0"/>
                                <a:cs typeface="Sans Serif Collection" panose="020B0502040504020204" pitchFamily="34" charset="0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solidFill>
                                  <a:srgbClr val="0C234B"/>
                                </a:solidFill>
                                <a:latin typeface="Cambria Math" panose="02040503050406030204" pitchFamily="18" charset="0"/>
                                <a:ea typeface="Sans Serif Collection" panose="020B0502040504020204" pitchFamily="34" charset="0"/>
                                <a:cs typeface="Sans Serif Collection" panose="020B0502040504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rgbClr val="0C234B"/>
                                </a:solidFill>
                                <a:latin typeface="Cambria Math" panose="02040503050406030204" pitchFamily="18" charset="0"/>
                                <a:ea typeface="Sans Serif Collection" panose="020B0502040504020204" pitchFamily="34" charset="0"/>
                                <a:cs typeface="Sans Serif Collection" panose="020B0502040504020204" pitchFamily="34" charset="0"/>
                              </a:rPr>
                              <m:t>𝑁</m:t>
                            </m:r>
                          </m:den>
                        </m:f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en-US" sz="2000" i="1" smtClean="0">
                                <a:solidFill>
                                  <a:srgbClr val="0C234B"/>
                                </a:solidFill>
                                <a:latin typeface="Cambria Math" panose="02040503050406030204" pitchFamily="18" charset="0"/>
                                <a:ea typeface="Sans Serif Collection" panose="020B0502040504020204" pitchFamily="34" charset="0"/>
                                <a:cs typeface="Sans Serif Collection" panose="020B0502040504020204" pitchFamily="34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n-US" sz="2000" i="1" smtClean="0">
                                    <a:solidFill>
                                      <a:srgbClr val="0C234B"/>
                                    </a:solidFill>
                                    <a:latin typeface="Cambria Math" panose="02040503050406030204" pitchFamily="18" charset="0"/>
                                    <a:ea typeface="Sans Serif Collection" panose="020B0502040504020204" pitchFamily="34" charset="0"/>
                                    <a:cs typeface="Sans Serif Collection" panose="020B0502040504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1" smtClean="0">
                                    <a:solidFill>
                                      <a:srgbClr val="0C234B"/>
                                    </a:solidFill>
                                    <a:latin typeface="Cambria Math" panose="02040503050406030204" pitchFamily="18" charset="0"/>
                                    <a:ea typeface="Sans Serif Collection" panose="020B0502040504020204" pitchFamily="34" charset="0"/>
                                    <a:cs typeface="Sans Serif Collection" panose="020B0502040504020204" pitchFamily="34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000" b="0" i="1" smtClean="0">
                                    <a:solidFill>
                                      <a:srgbClr val="0C234B"/>
                                    </a:solidFill>
                                    <a:latin typeface="Cambria Math" panose="02040503050406030204" pitchFamily="18" charset="0"/>
                                    <a:ea typeface="Sans Serif Collection" panose="020B0502040504020204" pitchFamily="34" charset="0"/>
                                    <a:cs typeface="Sans Serif Collection" panose="020B0502040504020204" pitchFamily="34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e>
                    </m:rad>
                  </m:oMath>
                </a14:m>
                <a:endParaRPr lang="en-US" sz="2000" dirty="0">
                  <a:solidFill>
                    <a:srgbClr val="0C234B"/>
                  </a:solidFill>
                  <a:latin typeface="Sans Serif Collection" panose="020B0502040504020204" pitchFamily="34" charset="0"/>
                  <a:ea typeface="Sans Serif Collection" panose="020B0502040504020204" pitchFamily="34" charset="0"/>
                  <a:cs typeface="Sans Serif Collection" panose="020B0502040504020204" pitchFamily="34" charset="0"/>
                </a:endParaRPr>
              </a:p>
              <a:p>
                <a:pPr fontAlgn="base">
                  <a:lnSpc>
                    <a:spcPct val="200000"/>
                  </a:lnSpc>
                  <a:spcBef>
                    <a:spcPts val="400"/>
                  </a:spcBef>
                </a:pPr>
                <a:r>
                  <a:rPr lang="en-US" sz="2000" dirty="0">
                    <a:solidFill>
                      <a:srgbClr val="0C234B"/>
                    </a:solidFill>
                    <a:latin typeface="Sans Serif Collection" panose="020B0502040504020204" pitchFamily="34" charset="0"/>
                    <a:ea typeface="Sans Serif Collection" panose="020B0502040504020204" pitchFamily="34" charset="0"/>
                    <a:cs typeface="Sans Serif Collection" panose="020B0502040504020204" pitchFamily="34" charset="0"/>
                  </a:rPr>
                  <a:t>Standard Deviation image –</a:t>
                </a:r>
              </a:p>
              <a:p>
                <a:pPr marL="0" indent="0" fontAlgn="base">
                  <a:lnSpc>
                    <a:spcPct val="200000"/>
                  </a:lnSpc>
                  <a:spcBef>
                    <a:spcPts val="400"/>
                  </a:spcBef>
                  <a:buNone/>
                </a:pPr>
                <a:r>
                  <a:rPr lang="en-US" sz="2000" dirty="0">
                    <a:solidFill>
                      <a:srgbClr val="0C234B"/>
                    </a:solidFill>
                    <a:latin typeface="Sans Serif Collection" panose="020B0502040504020204" pitchFamily="34" charset="0"/>
                    <a:ea typeface="Sans Serif Collection" panose="020B0502040504020204" pitchFamily="34" charset="0"/>
                    <a:cs typeface="Sans Serif Collection" panose="020B0502040504020204" pitchFamily="34" charset="0"/>
                  </a:rPr>
                  <a:t>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rgbClr val="0C234B"/>
                            </a:solidFill>
                            <a:latin typeface="Cambria Math" panose="02040503050406030204" pitchFamily="18" charset="0"/>
                            <a:ea typeface="Sans Serif Collection" panose="020B0502040504020204" pitchFamily="34" charset="0"/>
                            <a:cs typeface="Sans Serif Collection" panose="020B0502040504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rgbClr val="0C234B"/>
                            </a:solidFill>
                            <a:latin typeface="Cambria Math" panose="02040503050406030204" pitchFamily="18" charset="0"/>
                            <a:ea typeface="Sans Serif Collection" panose="020B0502040504020204" pitchFamily="34" charset="0"/>
                            <a:cs typeface="Sans Serif Collection" panose="020B0502040504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000" i="1">
                            <a:solidFill>
                              <a:srgbClr val="0C234B"/>
                            </a:solidFill>
                            <a:latin typeface="Cambria Math" panose="02040503050406030204" pitchFamily="18" charset="0"/>
                            <a:ea typeface="Sans Serif Collection" panose="020B0502040504020204" pitchFamily="34" charset="0"/>
                            <a:cs typeface="Sans Serif Collection" panose="020B0502040504020204" pitchFamily="34" charset="0"/>
                          </a:rPr>
                          <m:t>𝑠𝑡𝑑</m:t>
                        </m:r>
                      </m:sub>
                    </m:sSub>
                    <m:r>
                      <a:rPr lang="en-US" sz="2000" i="1">
                        <a:solidFill>
                          <a:srgbClr val="0C234B"/>
                        </a:solidFill>
                        <a:latin typeface="Cambria Math" panose="02040503050406030204" pitchFamily="18" charset="0"/>
                        <a:ea typeface="Sans Serif Collection" panose="020B0502040504020204" pitchFamily="34" charset="0"/>
                        <a:cs typeface="Sans Serif Collection" panose="020B0502040504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000" i="1">
                            <a:solidFill>
                              <a:srgbClr val="0C234B"/>
                            </a:solidFill>
                            <a:latin typeface="Cambria Math" panose="02040503050406030204" pitchFamily="18" charset="0"/>
                            <a:ea typeface="Sans Serif Collection" panose="020B0502040504020204" pitchFamily="34" charset="0"/>
                            <a:cs typeface="Sans Serif Collection" panose="020B0502040504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rgbClr val="0C234B"/>
                                </a:solidFill>
                                <a:latin typeface="Cambria Math" panose="02040503050406030204" pitchFamily="18" charset="0"/>
                                <a:ea typeface="Sans Serif Collection" panose="020B0502040504020204" pitchFamily="34" charset="0"/>
                                <a:cs typeface="Sans Serif Collection" panose="020B0502040504020204" pitchFamily="34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2000" i="1">
                                    <a:solidFill>
                                      <a:srgbClr val="0C234B"/>
                                    </a:solidFill>
                                    <a:latin typeface="Cambria Math" panose="02040503050406030204" pitchFamily="18" charset="0"/>
                                    <a:ea typeface="Sans Serif Collection" panose="020B0502040504020204" pitchFamily="34" charset="0"/>
                                    <a:cs typeface="Sans Serif Collection" panose="020B0502040504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solidFill>
                                      <a:srgbClr val="0C234B"/>
                                    </a:solidFill>
                                    <a:latin typeface="Cambria Math" panose="02040503050406030204" pitchFamily="18" charset="0"/>
                                    <a:ea typeface="Sans Serif Collection" panose="020B0502040504020204" pitchFamily="34" charset="0"/>
                                    <a:cs typeface="Sans Serif Collection" panose="020B0502040504020204" pitchFamily="34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000" i="1">
                                    <a:solidFill>
                                      <a:srgbClr val="0C234B"/>
                                    </a:solidFill>
                                    <a:latin typeface="Cambria Math" panose="02040503050406030204" pitchFamily="18" charset="0"/>
                                    <a:ea typeface="Sans Serif Collection" panose="020B0502040504020204" pitchFamily="34" charset="0"/>
                                    <a:cs typeface="Sans Serif Collection" panose="020B0502040504020204" pitchFamily="34" charset="0"/>
                                  </a:rPr>
                                  <m:t>𝑟𝑚𝑠</m:t>
                                </m:r>
                              </m:sub>
                            </m:sSub>
                          </m:e>
                          <m:sup>
                            <m:r>
                              <a:rPr lang="en-US" sz="2000" i="1">
                                <a:solidFill>
                                  <a:srgbClr val="0C234B"/>
                                </a:solidFill>
                                <a:latin typeface="Cambria Math" panose="02040503050406030204" pitchFamily="18" charset="0"/>
                                <a:ea typeface="Sans Serif Collection" panose="020B0502040504020204" pitchFamily="34" charset="0"/>
                                <a:cs typeface="Sans Serif Collection" panose="020B0502040504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000" i="1">
                            <a:solidFill>
                              <a:srgbClr val="0C234B"/>
                            </a:solidFill>
                            <a:latin typeface="Cambria Math" panose="02040503050406030204" pitchFamily="18" charset="0"/>
                            <a:ea typeface="Sans Serif Collection" panose="020B0502040504020204" pitchFamily="34" charset="0"/>
                            <a:cs typeface="Sans Serif Collection" panose="020B0502040504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rgbClr val="0C234B"/>
                                </a:solidFill>
                                <a:latin typeface="Cambria Math" panose="02040503050406030204" pitchFamily="18" charset="0"/>
                                <a:ea typeface="Sans Serif Collection" panose="020B0502040504020204" pitchFamily="34" charset="0"/>
                                <a:cs typeface="Sans Serif Collection" panose="020B0502040504020204" pitchFamily="34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2000" i="1">
                                    <a:solidFill>
                                      <a:srgbClr val="0C234B"/>
                                    </a:solidFill>
                                    <a:latin typeface="Cambria Math" panose="02040503050406030204" pitchFamily="18" charset="0"/>
                                    <a:ea typeface="Sans Serif Collection" panose="020B0502040504020204" pitchFamily="34" charset="0"/>
                                    <a:cs typeface="Sans Serif Collection" panose="020B0502040504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solidFill>
                                      <a:srgbClr val="0C234B"/>
                                    </a:solidFill>
                                    <a:latin typeface="Cambria Math" panose="02040503050406030204" pitchFamily="18" charset="0"/>
                                    <a:ea typeface="Sans Serif Collection" panose="020B0502040504020204" pitchFamily="34" charset="0"/>
                                    <a:cs typeface="Sans Serif Collection" panose="020B0502040504020204" pitchFamily="34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000" i="1">
                                    <a:solidFill>
                                      <a:srgbClr val="0C234B"/>
                                    </a:solidFill>
                                    <a:latin typeface="Cambria Math" panose="02040503050406030204" pitchFamily="18" charset="0"/>
                                    <a:ea typeface="Sans Serif Collection" panose="020B0502040504020204" pitchFamily="34" charset="0"/>
                                    <a:cs typeface="Sans Serif Collection" panose="020B0502040504020204" pitchFamily="34" charset="0"/>
                                  </a:rPr>
                                  <m:t>𝑚𝑒𝑎𝑛</m:t>
                                </m:r>
                              </m:sub>
                            </m:sSub>
                          </m:e>
                          <m:sup>
                            <m:r>
                              <a:rPr lang="en-US" sz="2000" i="1">
                                <a:solidFill>
                                  <a:srgbClr val="0C234B"/>
                                </a:solidFill>
                                <a:latin typeface="Cambria Math" panose="02040503050406030204" pitchFamily="18" charset="0"/>
                                <a:ea typeface="Sans Serif Collection" panose="020B0502040504020204" pitchFamily="34" charset="0"/>
                                <a:cs typeface="Sans Serif Collection" panose="020B0502040504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lang="en-US" sz="2000" dirty="0">
                  <a:solidFill>
                    <a:srgbClr val="0C234B"/>
                  </a:solidFill>
                  <a:latin typeface="Sans Serif Collection" panose="020B0502040504020204" pitchFamily="34" charset="0"/>
                  <a:ea typeface="Sans Serif Collection" panose="020B0502040504020204" pitchFamily="34" charset="0"/>
                  <a:cs typeface="Sans Serif Collection" panose="020B0502040504020204" pitchFamily="34" charset="0"/>
                </a:endParaRPr>
              </a:p>
              <a:p>
                <a:pPr fontAlgn="base">
                  <a:lnSpc>
                    <a:spcPct val="200000"/>
                  </a:lnSpc>
                  <a:spcBef>
                    <a:spcPts val="400"/>
                  </a:spcBef>
                </a:pPr>
                <a:r>
                  <a:rPr lang="en-US" sz="2000" dirty="0">
                    <a:solidFill>
                      <a:srgbClr val="0C234B"/>
                    </a:solidFill>
                    <a:latin typeface="Sans Serif Collection" panose="020B0502040504020204" pitchFamily="34" charset="0"/>
                    <a:ea typeface="Sans Serif Collection" panose="020B0502040504020204" pitchFamily="34" charset="0"/>
                    <a:cs typeface="Sans Serif Collection" panose="020B0502040504020204" pitchFamily="34" charset="0"/>
                  </a:rPr>
                  <a:t>Tests performed on 26˚ ramp at Mach 2.3</a:t>
                </a:r>
              </a:p>
              <a:p>
                <a:pPr marL="0" indent="0" fontAlgn="base">
                  <a:lnSpc>
                    <a:spcPct val="200000"/>
                  </a:lnSpc>
                  <a:spcBef>
                    <a:spcPts val="400"/>
                  </a:spcBef>
                  <a:buNone/>
                </a:pPr>
                <a:endParaRPr lang="en-US" sz="2600" dirty="0">
                  <a:solidFill>
                    <a:srgbClr val="0C234B"/>
                  </a:solidFill>
                  <a:latin typeface="Sans Serif Collection" panose="020B0502040504020204" pitchFamily="34" charset="0"/>
                  <a:ea typeface="Sans Serif Collection" panose="020B0502040504020204" pitchFamily="34" charset="0"/>
                  <a:cs typeface="Sans Serif Collection" panose="020B0502040504020204" pitchFamily="34" charset="0"/>
                </a:endParaRPr>
              </a:p>
              <a:p>
                <a:pPr rtl="0" fontAlgn="base">
                  <a:lnSpc>
                    <a:spcPct val="200000"/>
                  </a:lnSpc>
                  <a:spcBef>
                    <a:spcPts val="400"/>
                  </a:spcBef>
                  <a:buFont typeface="Arial" panose="020B0604020202020204" pitchFamily="34" charset="0"/>
                  <a:buChar char="•"/>
                </a:pPr>
                <a:endParaRPr lang="en-US" sz="2200" dirty="0">
                  <a:solidFill>
                    <a:srgbClr val="0C234B"/>
                  </a:solidFill>
                  <a:latin typeface="Sans Serif Collection" panose="020B0502040504020204" pitchFamily="34" charset="0"/>
                  <a:ea typeface="Sans Serif Collection" panose="020B0502040504020204" pitchFamily="34" charset="0"/>
                  <a:cs typeface="Sans Serif Collection" panose="020B0502040504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52A6562-706C-8C0B-D292-D62EEEF4A4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39844" y="1003453"/>
                <a:ext cx="3767764" cy="4943074"/>
              </a:xfrm>
              <a:blipFill>
                <a:blip r:embed="rId3"/>
                <a:stretch>
                  <a:fillRect l="-1456" t="-2840" r="-15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D8D7CD8A-21BD-30CC-D744-52ADB16850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86834"/>
            <a:ext cx="934088" cy="7711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AC8336-46A0-1368-5D7B-6483CC763F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58135" y="5878291"/>
            <a:ext cx="733865" cy="9797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F98991-886F-AB8A-DE00-A054B5F70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066" y="5985066"/>
            <a:ext cx="1745868" cy="87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4953E01-A9DE-D990-6538-2A9D0648F9D8}"/>
              </a:ext>
            </a:extLst>
          </p:cNvPr>
          <p:cNvSpPr/>
          <p:nvPr/>
        </p:nvSpPr>
        <p:spPr>
          <a:xfrm>
            <a:off x="5223066" y="5216012"/>
            <a:ext cx="6968934" cy="16419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5C6EE0-BE93-C2FA-3EA0-6881ACA19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B80F0-FF2D-444D-B716-70EB57649D53}" type="slidenum">
              <a:rPr lang="en-US" smtClean="0"/>
              <a:t>8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CED17CA-D2F1-1B67-F668-DEC2DA975C8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54142" b="65355"/>
          <a:stretch>
            <a:fillRect/>
          </a:stretch>
        </p:blipFill>
        <p:spPr>
          <a:xfrm>
            <a:off x="3999412" y="3086550"/>
            <a:ext cx="4123074" cy="31020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370189F-B265-28A4-B200-8F5B33C86D1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4143" t="1" r="800" b="66534"/>
          <a:stretch>
            <a:fillRect/>
          </a:stretch>
        </p:blipFill>
        <p:spPr>
          <a:xfrm>
            <a:off x="8122486" y="3154569"/>
            <a:ext cx="4022766" cy="297555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4F32FEA-C451-30AD-A16F-85223963DA68}"/>
              </a:ext>
            </a:extLst>
          </p:cNvPr>
          <p:cNvSpPr txBox="1"/>
          <p:nvPr/>
        </p:nvSpPr>
        <p:spPr>
          <a:xfrm>
            <a:off x="7671010" y="6178336"/>
            <a:ext cx="1774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Focus Schlieren</a:t>
            </a:r>
          </a:p>
          <a:p>
            <a:r>
              <a:rPr lang="en-US" sz="1200" dirty="0"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Source: Maloney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42DBDD-2C52-1BBA-E21F-BA2C93FD796B}"/>
              </a:ext>
            </a:extLst>
          </p:cNvPr>
          <p:cNvSpPr txBox="1"/>
          <p:nvPr/>
        </p:nvSpPr>
        <p:spPr>
          <a:xfrm>
            <a:off x="5405747" y="282033"/>
            <a:ext cx="13805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Captured data – </a:t>
            </a:r>
          </a:p>
          <a:p>
            <a:r>
              <a:rPr lang="en-US" sz="1200" dirty="0"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Z-type Schlieren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9E43212-1D95-497F-E244-E613E5DE956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4359" t="4545" r="67196" b="20880"/>
          <a:stretch>
            <a:fillRect/>
          </a:stretch>
        </p:blipFill>
        <p:spPr>
          <a:xfrm>
            <a:off x="4543555" y="845727"/>
            <a:ext cx="4061455" cy="22068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9F70177-CE19-A24C-4122-F6AB7132F88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73260" b="18577"/>
          <a:stretch>
            <a:fillRect/>
          </a:stretch>
        </p:blipFill>
        <p:spPr>
          <a:xfrm>
            <a:off x="8558433" y="845728"/>
            <a:ext cx="3550960" cy="224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585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1C492-FF4A-EC16-FA72-378ABEC89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8E9E2-671B-5B35-4542-1BDFE3534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1A060-C38B-F01F-79B2-D2120F305B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172" y="1234662"/>
            <a:ext cx="6664287" cy="4943074"/>
          </a:xfrm>
        </p:spPr>
        <p:txBody>
          <a:bodyPr>
            <a:normAutofit/>
          </a:bodyPr>
          <a:lstStyle/>
          <a:p>
            <a:pPr rtl="0" fontAlgn="base">
              <a:lnSpc>
                <a:spcPct val="20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Z-type</a:t>
            </a:r>
          </a:p>
          <a:p>
            <a:pPr lvl="1" fontAlgn="base">
              <a:lnSpc>
                <a:spcPct val="200000"/>
              </a:lnSpc>
              <a:spcBef>
                <a:spcPts val="400"/>
              </a:spcBef>
            </a:pPr>
            <a:r>
              <a:rPr lang="en-US" sz="2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Easier and simpler set up</a:t>
            </a:r>
          </a:p>
          <a:p>
            <a:pPr lvl="1" fontAlgn="base">
              <a:lnSpc>
                <a:spcPct val="200000"/>
              </a:lnSpc>
              <a:spcBef>
                <a:spcPts val="400"/>
              </a:spcBef>
            </a:pPr>
            <a:r>
              <a:rPr lang="en-US" sz="2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Better suited close to floor or ceiling</a:t>
            </a:r>
          </a:p>
          <a:p>
            <a:pPr fontAlgn="base">
              <a:lnSpc>
                <a:spcPct val="200000"/>
              </a:lnSpc>
              <a:spcBef>
                <a:spcPts val="400"/>
              </a:spcBef>
            </a:pPr>
            <a:r>
              <a:rPr lang="en-US" sz="2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Focusing Schlieren</a:t>
            </a:r>
          </a:p>
          <a:p>
            <a:pPr lvl="1" fontAlgn="base">
              <a:lnSpc>
                <a:spcPct val="200000"/>
              </a:lnSpc>
              <a:spcBef>
                <a:spcPts val="400"/>
              </a:spcBef>
            </a:pPr>
            <a:r>
              <a:rPr lang="en-US" sz="2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Captures specific areas of interest</a:t>
            </a:r>
          </a:p>
          <a:p>
            <a:pPr lvl="1" fontAlgn="base">
              <a:lnSpc>
                <a:spcPct val="200000"/>
              </a:lnSpc>
              <a:spcBef>
                <a:spcPts val="400"/>
              </a:spcBef>
            </a:pPr>
            <a:r>
              <a:rPr lang="en-US" sz="2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Helps negate spanwise edge effects</a:t>
            </a:r>
          </a:p>
          <a:p>
            <a:pPr lvl="1" fontAlgn="base">
              <a:lnSpc>
                <a:spcPct val="200000"/>
              </a:lnSpc>
              <a:spcBef>
                <a:spcPts val="400"/>
              </a:spcBef>
            </a:pPr>
            <a:r>
              <a:rPr lang="en-US" sz="2000" dirty="0">
                <a:solidFill>
                  <a:srgbClr val="0C234B"/>
                </a:solidFill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Can view 3D structures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7A73D0-1812-BBE3-E16A-2D7DC768B7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86834"/>
            <a:ext cx="934088" cy="7711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71BCD98-8CF0-C369-3AD7-BC580D7D2F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58135" y="5878291"/>
            <a:ext cx="733865" cy="9797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362907-AB88-F1C2-1AFC-447B65795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066" y="5985066"/>
            <a:ext cx="1745868" cy="872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BDBC04-7DDB-D6EC-31BA-09A66F0D4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B80F0-FF2D-444D-B716-70EB57649D53}" type="slidenum">
              <a:rPr lang="en-US" smtClean="0"/>
              <a:t>9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5EE93B-BC6F-6FF9-9099-961A84470A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0223" y="3973314"/>
            <a:ext cx="6253684" cy="188805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C1BD043-5322-74FB-8CD1-CED8CF3DFD1D}"/>
              </a:ext>
            </a:extLst>
          </p:cNvPr>
          <p:cNvSpPr txBox="1"/>
          <p:nvPr/>
        </p:nvSpPr>
        <p:spPr>
          <a:xfrm>
            <a:off x="7720526" y="5900737"/>
            <a:ext cx="21130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Sans Serif Collection" panose="020B050204050402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Source: Alec Maloney 2025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FF2108-617C-1BF9-67CE-B742498D0FF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479" t="12528" r="74271" b="22807"/>
          <a:stretch>
            <a:fillRect/>
          </a:stretch>
        </p:blipFill>
        <p:spPr>
          <a:xfrm>
            <a:off x="5890285" y="104867"/>
            <a:ext cx="6013622" cy="379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922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5E158B290FB04C85E3A58298661110" ma:contentTypeVersion="13" ma:contentTypeDescription="Create a new document." ma:contentTypeScope="" ma:versionID="210b815ceb6506e01618af2d17eefaef">
  <xsd:schema xmlns:xsd="http://www.w3.org/2001/XMLSchema" xmlns:xs="http://www.w3.org/2001/XMLSchema" xmlns:p="http://schemas.microsoft.com/office/2006/metadata/properties" xmlns:ns2="18db2308-d939-430a-b691-238a8dea59b6" xmlns:ns3="5b8b13da-f81b-454a-95eb-607e33c0c50f" targetNamespace="http://schemas.microsoft.com/office/2006/metadata/properties" ma:root="true" ma:fieldsID="adfff1f5fea1391eb144090130f045bf" ns2:_="" ns3:_="">
    <xsd:import namespace="18db2308-d939-430a-b691-238a8dea59b6"/>
    <xsd:import namespace="5b8b13da-f81b-454a-95eb-607e33c0c5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db2308-d939-430a-b691-238a8dea59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a1dced58-e0b4-42b2-b81d-05092f917f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8b13da-f81b-454a-95eb-607e33c0c50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3870a5b-0f6f-4a43-975e-bd6ec4c6147b}" ma:internalName="TaxCatchAll" ma:showField="CatchAllData" ma:web="5b8b13da-f81b-454a-95eb-607e33c0c5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8db2308-d939-430a-b691-238a8dea59b6">
      <Terms xmlns="http://schemas.microsoft.com/office/infopath/2007/PartnerControls"/>
    </lcf76f155ced4ddcb4097134ff3c332f>
    <TaxCatchAll xmlns="5b8b13da-f81b-454a-95eb-607e33c0c50f" xsi:nil="true"/>
  </documentManagement>
</p:properties>
</file>

<file path=customXml/itemProps1.xml><?xml version="1.0" encoding="utf-8"?>
<ds:datastoreItem xmlns:ds="http://schemas.openxmlformats.org/officeDocument/2006/customXml" ds:itemID="{D99F7083-3EB4-4DFD-8906-90D3D10E16B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502B4EB-512D-435D-92FB-1129927BA7C6}"/>
</file>

<file path=customXml/itemProps3.xml><?xml version="1.0" encoding="utf-8"?>
<ds:datastoreItem xmlns:ds="http://schemas.openxmlformats.org/officeDocument/2006/customXml" ds:itemID="{8CB7D0FC-086D-4FB3-8F5F-F7D10D7CBBC9}">
  <ds:schemaRefs>
    <ds:schemaRef ds:uri="http://purl.org/dc/elements/1.1/"/>
    <ds:schemaRef ds:uri="http://schemas.openxmlformats.org/package/2006/metadata/core-properties"/>
    <ds:schemaRef ds:uri="http://purl.org/dc/terms/"/>
    <ds:schemaRef ds:uri="http://purl.org/dc/dcmitype/"/>
    <ds:schemaRef ds:uri="http://www.w3.org/XML/1998/namespace"/>
    <ds:schemaRef ds:uri="6dbbadea-8f70-4563-8a78-a2f1acdcdf56"/>
    <ds:schemaRef ds:uri="http://schemas.microsoft.com/office/2006/documentManagement/types"/>
    <ds:schemaRef ds:uri="http://schemas.microsoft.com/office/infopath/2007/PartnerControls"/>
    <ds:schemaRef ds:uri="97cd8d3e-89c1-4e76-a75c-65401813a6b0"/>
    <ds:schemaRef ds:uri="http://schemas.microsoft.com/office/2006/metadata/properties"/>
    <ds:schemaRef ds:uri="18db2308-d939-430a-b691-238a8dea59b6"/>
    <ds:schemaRef ds:uri="5b8b13da-f81b-454a-95eb-607e33c0c50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19547</TotalTime>
  <Words>455</Words>
  <Application>Microsoft Office PowerPoint</Application>
  <PresentationFormat>Widescreen</PresentationFormat>
  <Paragraphs>104</Paragraphs>
  <Slides>11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Cambria Math</vt:lpstr>
      <vt:lpstr>Sans Serif Collection</vt:lpstr>
      <vt:lpstr>Office Theme</vt:lpstr>
      <vt:lpstr>Shock Boundary Layer Interaction Visualization Techniques</vt:lpstr>
      <vt:lpstr>Introduction</vt:lpstr>
      <vt:lpstr>Objective</vt:lpstr>
      <vt:lpstr>Methods</vt:lpstr>
      <vt:lpstr>Methods</vt:lpstr>
      <vt:lpstr>Z-type Schlieren</vt:lpstr>
      <vt:lpstr>Focusing Schlieren</vt:lpstr>
      <vt:lpstr>Analysis</vt:lpstr>
      <vt:lpstr>Conclusion</vt:lpstr>
      <vt:lpstr>Acknowledgements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Gold, Anna - (annagold)</dc:creator>
  <cp:lastModifiedBy>Coe, Michelle A - (macoe)</cp:lastModifiedBy>
  <cp:revision>21</cp:revision>
  <dcterms:created xsi:type="dcterms:W3CDTF">2025-03-25T16:20:10Z</dcterms:created>
  <dcterms:modified xsi:type="dcterms:W3CDTF">2026-04-08T23:02:31Z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0x010100815E158B290FB04C85E3A58298661110</vt:lpwstr>
  </property>
  <property fmtid="{D5CDD505-2E9C-101B-9397-08002B2CF9AE}" pid="3" name="MediaServiceImageTags">
    <vt:lpwstr/>
  </property>
</Properties>
</file>